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40" r:id="rId2"/>
    <p:sldId id="400" r:id="rId3"/>
    <p:sldId id="401" r:id="rId4"/>
    <p:sldId id="411" r:id="rId5"/>
    <p:sldId id="412" r:id="rId6"/>
    <p:sldId id="342" r:id="rId7"/>
    <p:sldId id="374" r:id="rId8"/>
    <p:sldId id="384" r:id="rId9"/>
    <p:sldId id="406" r:id="rId10"/>
    <p:sldId id="388" r:id="rId11"/>
    <p:sldId id="405" r:id="rId12"/>
    <p:sldId id="407" r:id="rId13"/>
    <p:sldId id="345" r:id="rId14"/>
    <p:sldId id="392" r:id="rId15"/>
    <p:sldId id="393" r:id="rId16"/>
    <p:sldId id="408" r:id="rId17"/>
    <p:sldId id="394" r:id="rId18"/>
    <p:sldId id="395" r:id="rId19"/>
    <p:sldId id="413" r:id="rId20"/>
    <p:sldId id="378" r:id="rId21"/>
    <p:sldId id="377" r:id="rId22"/>
    <p:sldId id="376" r:id="rId23"/>
    <p:sldId id="380" r:id="rId24"/>
    <p:sldId id="381" r:id="rId25"/>
    <p:sldId id="382" r:id="rId26"/>
    <p:sldId id="410" r:id="rId27"/>
    <p:sldId id="415" r:id="rId28"/>
    <p:sldId id="359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ff Lauritsen" initials="J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602E"/>
    <a:srgbClr val="0055A4"/>
    <a:srgbClr val="00A160"/>
    <a:srgbClr val="33CC33"/>
    <a:srgbClr val="F0A91F"/>
    <a:srgbClr val="E47823"/>
    <a:srgbClr val="F0AA1F"/>
    <a:srgbClr val="9ACD0E"/>
    <a:srgbClr val="CEE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9" autoAdjust="0"/>
    <p:restoredTop sz="94619" autoAdjust="0"/>
  </p:normalViewPr>
  <p:slideViewPr>
    <p:cSldViewPr>
      <p:cViewPr varScale="1">
        <p:scale>
          <a:sx n="108" d="100"/>
          <a:sy n="108" d="100"/>
        </p:scale>
        <p:origin x="186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912" y="94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4BE6F5B0-051B-4C4F-B537-D61FE5307CF7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32D82B4D-5C31-47E3-9332-30B8A1949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64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2667000"/>
            <a:ext cx="84582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2F10CD-4E3F-4D30-ACA5-640FFEB5F3F1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99451B-6088-4D11-B10B-A913BCB4C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F3AD32-827C-4362-A35F-FB81C2C1FA7C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8B47A9-DD33-43CC-9A65-169731362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45259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B26AB1-3524-4A27-B5A9-AF5FBD045A74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F71E64-7240-4E2E-B8B6-08FDE4628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4495800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F435DF-76B1-4C9B-A945-72F0A3F55582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A36E0D-6347-4ACF-A4A9-94E08F6E4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D711E7-FB92-4148-BB41-F6F276708D88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550BC6-4BD4-4134-8E8B-D8AD01D59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37F2E3-83E6-4669-9F28-FA116FEB192D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BA5832-9442-47D5-9FB2-F4994F369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96C653-5371-4B46-8483-32972EB4DE93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4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CCCEB9-294E-4FE8-AD89-D4550BA41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C94F9F-39C7-4892-951A-1A076DB88BD1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961EA4-6BB4-45BE-BDFD-B8688D212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419B4E-5CFB-4073-9DD0-315DF9E433BD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D3EF69-A81E-427B-996D-6D3F17832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793151-7DE3-4702-B611-1A8066613183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BE88E0-D31C-4661-B2C0-C75D20B1D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D38E27"/>
                </a:solidFill>
              </a:defRPr>
            </a:lvl1pPr>
          </a:lstStyle>
          <a:p>
            <a:pPr>
              <a:defRPr/>
            </a:pPr>
            <a:fld id="{068A08C6-C6DD-4285-AE08-09C42148B7B7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D38E27"/>
                </a:solidFill>
              </a:defRPr>
            </a:lvl1pPr>
          </a:lstStyle>
          <a:p>
            <a:pPr>
              <a:defRPr/>
            </a:pPr>
            <a:fld id="{C621F029-FB81-46D2-9B31-BB3D4540F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 kern="1200" cap="all">
          <a:solidFill>
            <a:srgbClr val="0055A4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latin typeface="Arial Black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0055A4"/>
          </a:solidFill>
          <a:latin typeface="Arial Black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0055A4"/>
          </a:solidFill>
          <a:latin typeface="Arial Black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0055A4"/>
          </a:solidFill>
          <a:latin typeface="Arial Black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0055A4"/>
          </a:solidFill>
          <a:latin typeface="Arial Black" pitchFamily="34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rgbClr val="0055A4"/>
          </a:solidFill>
          <a:latin typeface="Arial Black" pitchFamily="34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rgbClr val="0055A4"/>
          </a:solidFill>
          <a:latin typeface="Arial Black" pitchFamily="34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rgbClr val="0055A4"/>
          </a:solidFill>
          <a:latin typeface="Arial Black" pitchFamily="34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rgbClr val="0055A4"/>
          </a:solidFill>
          <a:latin typeface="Arial Black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55A4"/>
        </a:buClr>
        <a:buSzPct val="125000"/>
        <a:buFont typeface="Arial" pitchFamily="34" charset="0"/>
        <a:buChar char="•"/>
        <a:defRPr sz="3200" kern="1200">
          <a:solidFill>
            <a:srgbClr val="00A160"/>
          </a:solidFill>
          <a:latin typeface="Arial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55A4"/>
        </a:buClr>
        <a:buSzPct val="125000"/>
        <a:buFont typeface="Arial" pitchFamily="34" charset="0"/>
        <a:buChar char="•"/>
        <a:defRPr sz="2800" kern="1200">
          <a:solidFill>
            <a:srgbClr val="00A160"/>
          </a:solidFill>
          <a:latin typeface="Arial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55A4"/>
        </a:buClr>
        <a:buSzPct val="125000"/>
        <a:buFont typeface="Arial" pitchFamily="34" charset="0"/>
        <a:buChar char="•"/>
        <a:defRPr sz="2400" kern="1200">
          <a:solidFill>
            <a:srgbClr val="00A160"/>
          </a:solidFill>
          <a:latin typeface="Arial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55A4"/>
        </a:buClr>
        <a:buSzPct val="125000"/>
        <a:buFont typeface="Arial" pitchFamily="34" charset="0"/>
        <a:buChar char="•"/>
        <a:defRPr sz="2000" kern="1200">
          <a:solidFill>
            <a:srgbClr val="00A160"/>
          </a:solidFill>
          <a:latin typeface="Arial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55A4"/>
        </a:buClr>
        <a:buSzPct val="125000"/>
        <a:buFont typeface="Arial" pitchFamily="34" charset="0"/>
        <a:buChar char="•"/>
        <a:defRPr kern="1200">
          <a:solidFill>
            <a:srgbClr val="00A160"/>
          </a:solidFill>
          <a:latin typeface="Arial"/>
          <a:ea typeface="ＭＳ Ｐゴシック" charset="-128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with blue text&#10;&#10;Description automatically generated">
            <a:extLst>
              <a:ext uri="{FF2B5EF4-FFF2-40B4-BE49-F238E27FC236}">
                <a16:creationId xmlns:a16="http://schemas.microsoft.com/office/drawing/2014/main" id="{F83E756D-F046-E8DF-AF6E-6C779BC1A6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60" y="1295400"/>
            <a:ext cx="6724879" cy="3521448"/>
          </a:xfrm>
          <a:prstGeom prst="rect">
            <a:avLst/>
          </a:prstGeom>
        </p:spPr>
      </p:pic>
    </p:spTree>
  </p:cSld>
  <p:clrMapOvr>
    <a:masterClrMapping/>
  </p:clrMapOvr>
  <p:transition advTm="6288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ag dum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0" r="11282"/>
          <a:stretch/>
        </p:blipFill>
        <p:spPr>
          <a:xfrm>
            <a:off x="-88901" y="0"/>
            <a:ext cx="9372601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8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ear test2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381000" cy="381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rmAutofit/>
          </a:bodyPr>
          <a:lstStyle/>
          <a:p>
            <a:r>
              <a:rPr lang="en-US" sz="4000" dirty="0">
                <a:ln w="9525" cap="rnd" cmpd="sng">
                  <a:solidFill>
                    <a:schemeClr val="tx1"/>
                  </a:solidFill>
                  <a:prstDash val="solid"/>
                  <a:round/>
                </a:ln>
                <a:solidFill>
                  <a:schemeClr val="bg1">
                    <a:lumMod val="50000"/>
                    <a:alpha val="75000"/>
                  </a:schemeClr>
                </a:solidFill>
                <a:effectLst>
                  <a:glow rad="101600">
                    <a:schemeClr val="bg1">
                      <a:lumMod val="95000"/>
                      <a:alpha val="75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stA="16000" endPos="68000" dir="5400000" sy="-100000" algn="bl" rotWithShape="0"/>
                </a:effectLst>
              </a:rPr>
              <a:t>M</a:t>
            </a:r>
            <a:r>
              <a:rPr lang="en-US" sz="4000" cap="none" dirty="0">
                <a:ln w="9525" cap="rnd" cmpd="sng">
                  <a:solidFill>
                    <a:schemeClr val="tx1"/>
                  </a:solidFill>
                  <a:prstDash val="solid"/>
                  <a:round/>
                </a:ln>
                <a:solidFill>
                  <a:schemeClr val="bg1">
                    <a:lumMod val="50000"/>
                    <a:alpha val="75000"/>
                  </a:schemeClr>
                </a:solidFill>
                <a:effectLst>
                  <a:glow rad="101600">
                    <a:schemeClr val="bg1">
                      <a:lumMod val="95000"/>
                      <a:alpha val="75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stA="16000" endPos="68000" dir="5400000" sy="-100000" algn="bl" rotWithShape="0"/>
                </a:effectLst>
              </a:rPr>
              <a:t>echanical</a:t>
            </a:r>
            <a:endParaRPr lang="en-US" sz="4000" dirty="0">
              <a:ln w="9525" cap="rnd" cmpd="sng">
                <a:solidFill>
                  <a:schemeClr val="tx1"/>
                </a:solidFill>
                <a:prstDash val="solid"/>
                <a:round/>
              </a:ln>
              <a:solidFill>
                <a:schemeClr val="bg1">
                  <a:lumMod val="50000"/>
                  <a:alpha val="75000"/>
                </a:schemeClr>
              </a:solidFill>
              <a:effectLst>
                <a:glow rad="101600">
                  <a:schemeClr val="bg1">
                    <a:lumMod val="95000"/>
                    <a:alpha val="75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  <a:reflection stA="16000" endPos="68000" dir="5400000" sy="-100000" algn="bl" rotWithShape="0"/>
              </a:effectLst>
            </a:endParaRPr>
          </a:p>
        </p:txBody>
      </p:sp>
      <p:pic>
        <p:nvPicPr>
          <p:cNvPr id="11" name="Picture 10" descr="Sorting Lines 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95400"/>
            <a:ext cx="6248400" cy="4150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sorting batteries over bin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1" b="5111"/>
          <a:stretch/>
        </p:blipFill>
        <p:spPr>
          <a:xfrm>
            <a:off x="838200" y="1295400"/>
            <a:ext cx="7467600" cy="4190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batteries on bel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7467600" cy="4200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RMC 3500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5874"/>
          <a:stretch/>
        </p:blipFill>
        <p:spPr>
          <a:xfrm>
            <a:off x="853440" y="1295400"/>
            <a:ext cx="6057900" cy="3324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processing of batteries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2308860"/>
            <a:ext cx="2118360" cy="3177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0619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9625 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25" y="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5689600" y="2819400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 t</a:t>
            </a:r>
          </a:p>
        </p:txBody>
      </p:sp>
      <p:sp>
        <p:nvSpPr>
          <p:cNvPr id="3" name="Oval 2"/>
          <p:cNvSpPr/>
          <p:nvPr/>
        </p:nvSpPr>
        <p:spPr>
          <a:xfrm>
            <a:off x="965200" y="2819400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 t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404427" y="2133600"/>
            <a:ext cx="4275773" cy="2226478"/>
            <a:chOff x="2404427" y="2133600"/>
            <a:chExt cx="4275773" cy="2226478"/>
          </a:xfrm>
        </p:grpSpPr>
        <p:pic>
          <p:nvPicPr>
            <p:cNvPr id="11" name="Picture 10" descr="funnel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943174" y="2594853"/>
              <a:ext cx="2226478" cy="13039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 descr="funnel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914975" y="2594853"/>
              <a:ext cx="2226478" cy="13039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 descr="stell-box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553278" y="2329393"/>
              <a:ext cx="1955959" cy="19559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12700" stA="38000" endPos="28000" dist="5000" dir="5400000" sy="-100000" algn="bl" rotWithShape="0"/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524000"/>
            <a:ext cx="9067800" cy="655888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1000 </a:t>
            </a:r>
            <a:r>
              <a:rPr lang="en-US" sz="4000" dirty="0">
                <a:solidFill>
                  <a:schemeClr val="tx1"/>
                </a:solidFill>
              </a:rPr>
              <a:t>kg</a:t>
            </a:r>
            <a:r>
              <a:rPr lang="en-US" sz="4000" dirty="0">
                <a:solidFill>
                  <a:srgbClr val="00A160"/>
                </a:solidFill>
              </a:rPr>
              <a:t> 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3530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crbst_habibar-rahman-gear1.gif"/>
          <p:cNvPicPr>
            <a:picLocks noChangeAspect="1"/>
          </p:cNvPicPr>
          <p:nvPr/>
        </p:nvPicPr>
        <p:blipFill>
          <a:blip r:embed="rId4" cstate="print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67865" flipH="1">
            <a:off x="3771072" y="2738914"/>
            <a:ext cx="1548334" cy="1245925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-152400" y="4495800"/>
            <a:ext cx="9144000" cy="655888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 kern="1200" cap="all">
                <a:solidFill>
                  <a:srgbClr val="0055A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/>
                <a:ea typeface="ＭＳ Ｐゴシック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1000 </a:t>
            </a:r>
            <a:r>
              <a:rPr lang="en-US" sz="4000" dirty="0">
                <a:solidFill>
                  <a:schemeClr val="tx1"/>
                </a:solidFill>
              </a:rPr>
              <a:t>kg</a:t>
            </a:r>
            <a:r>
              <a:rPr lang="en-US" sz="4000" dirty="0">
                <a:solidFill>
                  <a:srgbClr val="00A160"/>
                </a:solidFill>
              </a:rPr>
              <a:t> out</a:t>
            </a:r>
          </a:p>
        </p:txBody>
      </p:sp>
    </p:spTree>
    <p:extLst>
      <p:ext uri="{BB962C8B-B14F-4D97-AF65-F5344CB8AC3E}">
        <p14:creationId xmlns:p14="http://schemas.microsoft.com/office/powerpoint/2010/main" val="81526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19167 3.33333E-6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0.18333 3.3333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4525962"/>
          </a:xfrm>
        </p:spPr>
        <p:txBody>
          <a:bodyPr/>
          <a:lstStyle/>
          <a:p>
            <a:pPr lvl="0">
              <a:spcBef>
                <a:spcPts val="0"/>
              </a:spcBef>
              <a:buNone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2400" dirty="0">
                <a:solidFill>
                  <a:srgbClr val="0055A4"/>
                </a:solidFill>
              </a:rPr>
              <a:t>      </a:t>
            </a:r>
            <a:r>
              <a:rPr lang="en-US" sz="1200" b="1" dirty="0"/>
              <a:t> </a:t>
            </a:r>
          </a:p>
          <a:p>
            <a:pPr lvl="1">
              <a:spcBef>
                <a:spcPts val="0"/>
              </a:spcBef>
              <a:buNone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/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0"/>
            <a:ext cx="5715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200" cap="none" dirty="0">
                <a:solidFill>
                  <a:srgbClr val="00A160"/>
                </a:solidFill>
                <a:ea typeface="+mj-ea"/>
              </a:rPr>
              <a:t>     </a:t>
            </a:r>
            <a:r>
              <a:rPr lang="en-US" sz="2000" cap="none" dirty="0">
                <a:solidFill>
                  <a:srgbClr val="00A160"/>
                </a:solidFill>
                <a:ea typeface="+mj-ea"/>
              </a:rPr>
              <a:t>If all of North America</a:t>
            </a:r>
            <a:br>
              <a:rPr lang="en-US" sz="2000" cap="none" dirty="0">
                <a:solidFill>
                  <a:srgbClr val="00A160"/>
                </a:solidFill>
                <a:ea typeface="+mj-ea"/>
              </a:rPr>
            </a:br>
            <a:r>
              <a:rPr lang="en-US" sz="2000" cap="none" dirty="0">
                <a:solidFill>
                  <a:srgbClr val="00A160"/>
                </a:solidFill>
                <a:ea typeface="+mj-ea"/>
              </a:rPr>
              <a:t>   </a:t>
            </a:r>
            <a:r>
              <a:rPr lang="en-US" sz="5300" cap="none" dirty="0">
                <a:ea typeface="+mj-ea"/>
              </a:rPr>
              <a:t>RECYCLED</a:t>
            </a:r>
            <a:r>
              <a:rPr lang="en-US" sz="6700" cap="none" dirty="0">
                <a:ea typeface="+mj-ea"/>
              </a:rPr>
              <a:t>                                 		</a:t>
            </a:r>
            <a:endParaRPr lang="en-US" sz="4000" cap="none" dirty="0">
              <a:solidFill>
                <a:srgbClr val="00A160"/>
              </a:solidFill>
              <a:ea typeface="+mj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8600" y="3429000"/>
            <a:ext cx="1846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i="1" dirty="0">
              <a:latin typeface="Arial Black"/>
              <a:cs typeface="Arial Black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295400" y="3200400"/>
            <a:ext cx="3657600" cy="1066800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 kern="1200" cap="all">
                <a:solidFill>
                  <a:srgbClr val="0055A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/>
                <a:ea typeface="ＭＳ Ｐゴシック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9pPr>
          </a:lstStyle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4100" cap="none" dirty="0">
                <a:solidFill>
                  <a:srgbClr val="00A160"/>
                </a:solidFill>
                <a:ea typeface="+mj-ea"/>
              </a:rPr>
              <a:t>like we do</a:t>
            </a:r>
            <a:r>
              <a:rPr lang="en-US" sz="6700" cap="none" dirty="0">
                <a:ea typeface="+mj-ea"/>
              </a:rPr>
              <a:t>		</a:t>
            </a:r>
            <a:endParaRPr lang="en-US" sz="4000" cap="none" dirty="0">
              <a:solidFill>
                <a:srgbClr val="00A160"/>
              </a:solidFill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89400" y="709136"/>
            <a:ext cx="345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55A4"/>
                </a:solidFill>
                <a:latin typeface="Arial Black"/>
                <a:cs typeface="Arial Black"/>
              </a:rPr>
              <a:t>WE WOULD </a:t>
            </a:r>
            <a:r>
              <a:rPr lang="en-US" sz="2000" dirty="0">
                <a:solidFill>
                  <a:srgbClr val="00A160"/>
                </a:solidFill>
                <a:latin typeface="Arial Black"/>
                <a:cs typeface="Arial Black"/>
              </a:rPr>
              <a:t>CONSERVE</a:t>
            </a:r>
          </a:p>
          <a:p>
            <a:pPr algn="ctr"/>
            <a:r>
              <a:rPr lang="en-US" sz="1400" dirty="0">
                <a:solidFill>
                  <a:srgbClr val="0055A4"/>
                </a:solidFill>
                <a:latin typeface="Arial Black"/>
                <a:cs typeface="Arial Black"/>
              </a:rPr>
              <a:t>184,000 Mwh OF </a:t>
            </a:r>
            <a:r>
              <a:rPr lang="en-US" sz="2200" dirty="0">
                <a:solidFill>
                  <a:srgbClr val="00A160"/>
                </a:solidFill>
                <a:latin typeface="Arial Black"/>
                <a:cs typeface="Arial Black"/>
              </a:rPr>
              <a:t>ENERGY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800" y="4572000"/>
            <a:ext cx="358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55A4"/>
                </a:solidFill>
                <a:latin typeface="Arial Black"/>
                <a:cs typeface="Arial Black"/>
              </a:rPr>
              <a:t>WE WOULD </a:t>
            </a:r>
            <a:r>
              <a:rPr lang="en-US" sz="2000" dirty="0">
                <a:solidFill>
                  <a:srgbClr val="00A160"/>
                </a:solidFill>
                <a:latin typeface="Arial Black"/>
                <a:cs typeface="Arial Black"/>
              </a:rPr>
              <a:t>ELIMINATE</a:t>
            </a:r>
          </a:p>
          <a:p>
            <a:pPr algn="ctr"/>
            <a:r>
              <a:rPr lang="en-US" sz="1400" dirty="0">
                <a:solidFill>
                  <a:srgbClr val="0055A4"/>
                </a:solidFill>
                <a:latin typeface="Arial Black"/>
                <a:cs typeface="Arial Black"/>
              </a:rPr>
              <a:t>16,300</a:t>
            </a:r>
            <a:r>
              <a:rPr lang="en-US" sz="1400" dirty="0">
                <a:solidFill>
                  <a:srgbClr val="00A160"/>
                </a:solidFill>
                <a:latin typeface="Arial Black"/>
                <a:cs typeface="Arial Black"/>
              </a:rPr>
              <a:t> </a:t>
            </a:r>
            <a:r>
              <a:rPr lang="en-US" sz="1400" dirty="0">
                <a:solidFill>
                  <a:srgbClr val="0055A4"/>
                </a:solidFill>
                <a:latin typeface="Arial Black"/>
                <a:cs typeface="Arial Black"/>
              </a:rPr>
              <a:t>t</a:t>
            </a:r>
            <a:r>
              <a:rPr lang="en-US" sz="1400" dirty="0">
                <a:solidFill>
                  <a:srgbClr val="00A160"/>
                </a:solidFill>
                <a:latin typeface="Arial Black"/>
                <a:cs typeface="Arial Black"/>
              </a:rPr>
              <a:t> </a:t>
            </a:r>
            <a:r>
              <a:rPr lang="en-US" sz="1400" dirty="0">
                <a:solidFill>
                  <a:srgbClr val="0055A4"/>
                </a:solidFill>
                <a:latin typeface="Arial Black"/>
                <a:cs typeface="Arial Black"/>
              </a:rPr>
              <a:t>OF </a:t>
            </a:r>
            <a:r>
              <a:rPr lang="en-US" sz="2200" dirty="0">
                <a:solidFill>
                  <a:srgbClr val="00A160"/>
                </a:solidFill>
                <a:latin typeface="Arial Black"/>
                <a:cs typeface="Arial Black"/>
              </a:rPr>
              <a:t>SOLID WASTE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1600" y="2590800"/>
            <a:ext cx="358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55A4"/>
                </a:solidFill>
                <a:latin typeface="Arial Black"/>
                <a:cs typeface="Arial Black"/>
              </a:rPr>
              <a:t>WE WOULD </a:t>
            </a:r>
            <a:r>
              <a:rPr lang="en-US" sz="2000" dirty="0">
                <a:solidFill>
                  <a:srgbClr val="00A160"/>
                </a:solidFill>
                <a:latin typeface="Arial Black"/>
                <a:cs typeface="Arial Black"/>
              </a:rPr>
              <a:t>SAVE</a:t>
            </a:r>
            <a:r>
              <a:rPr lang="en-US" sz="1400" dirty="0">
                <a:solidFill>
                  <a:srgbClr val="0055A4"/>
                </a:solidFill>
                <a:latin typeface="Arial Black"/>
                <a:cs typeface="Arial Black"/>
              </a:rPr>
              <a:t> 41,100 t</a:t>
            </a:r>
          </a:p>
          <a:p>
            <a:pPr algn="ctr"/>
            <a:r>
              <a:rPr lang="en-US" sz="1400" dirty="0">
                <a:solidFill>
                  <a:srgbClr val="0055A4"/>
                </a:solidFill>
                <a:latin typeface="Arial Black"/>
                <a:cs typeface="Arial Black"/>
              </a:rPr>
              <a:t>OF </a:t>
            </a:r>
            <a:r>
              <a:rPr lang="en-US" sz="2200" dirty="0">
                <a:solidFill>
                  <a:srgbClr val="00A160"/>
                </a:solidFill>
                <a:latin typeface="Arial Black"/>
                <a:cs typeface="Arial Black"/>
              </a:rPr>
              <a:t>GHG EMISSIONS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4525962"/>
          </a:xfrm>
        </p:spPr>
        <p:txBody>
          <a:bodyPr/>
          <a:lstStyle/>
          <a:p>
            <a:pPr lvl="0">
              <a:spcBef>
                <a:spcPts val="0"/>
              </a:spcBef>
              <a:buNone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2400" dirty="0">
                <a:solidFill>
                  <a:srgbClr val="0055A4"/>
                </a:solidFill>
              </a:rPr>
              <a:t>      </a:t>
            </a:r>
            <a:r>
              <a:rPr lang="en-US" sz="1200" b="1" dirty="0"/>
              <a:t> </a:t>
            </a:r>
          </a:p>
          <a:p>
            <a:pPr lvl="1">
              <a:spcBef>
                <a:spcPts val="0"/>
              </a:spcBef>
              <a:buNone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/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</p:txBody>
      </p:sp>
      <p:pic>
        <p:nvPicPr>
          <p:cNvPr id="2" name="Picture 1" descr="Toront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7" r="8826"/>
          <a:stretch/>
        </p:blipFill>
        <p:spPr>
          <a:xfrm>
            <a:off x="-304800" y="0"/>
            <a:ext cx="9499600" cy="6887210"/>
          </a:xfrm>
          <a:prstGeom prst="rect">
            <a:avLst/>
          </a:prstGeom>
        </p:spPr>
      </p:pic>
      <p:pic>
        <p:nvPicPr>
          <p:cNvPr id="6" name="Picture 5" descr="CN-Towe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5" r="46805" b="17916"/>
          <a:stretch/>
        </p:blipFill>
        <p:spPr>
          <a:xfrm>
            <a:off x="3644900" y="609600"/>
            <a:ext cx="914400" cy="4381500"/>
          </a:xfrm>
          <a:prstGeom prst="rect">
            <a:avLst/>
          </a:prstGeom>
        </p:spPr>
      </p:pic>
      <p:pic>
        <p:nvPicPr>
          <p:cNvPr id="7" name="Picture 6" descr="CN-Towe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5" r="46805"/>
          <a:stretch/>
        </p:blipFill>
        <p:spPr>
          <a:xfrm>
            <a:off x="2667000" y="2514600"/>
            <a:ext cx="666710" cy="3891916"/>
          </a:xfrm>
          <a:prstGeom prst="rect">
            <a:avLst/>
          </a:prstGeom>
        </p:spPr>
      </p:pic>
      <p:pic>
        <p:nvPicPr>
          <p:cNvPr id="8" name="Picture 7" descr="CN-Tower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5" r="46805"/>
          <a:stretch/>
        </p:blipFill>
        <p:spPr>
          <a:xfrm>
            <a:off x="4738432" y="3432810"/>
            <a:ext cx="443168" cy="2586990"/>
          </a:xfrm>
          <a:prstGeom prst="rect">
            <a:avLst/>
          </a:prstGeom>
        </p:spPr>
      </p:pic>
      <p:pic>
        <p:nvPicPr>
          <p:cNvPr id="9" name="Picture 8" descr="CN-Tower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5" r="46805"/>
          <a:stretch/>
        </p:blipFill>
        <p:spPr>
          <a:xfrm>
            <a:off x="6629400" y="2514600"/>
            <a:ext cx="522794" cy="3051810"/>
          </a:xfrm>
          <a:prstGeom prst="rect">
            <a:avLst/>
          </a:prstGeom>
        </p:spPr>
      </p:pic>
      <p:pic>
        <p:nvPicPr>
          <p:cNvPr id="10" name="Picture 9" descr="CN-Towe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5" r="46805"/>
          <a:stretch/>
        </p:blipFill>
        <p:spPr>
          <a:xfrm>
            <a:off x="8382000" y="1295400"/>
            <a:ext cx="914400" cy="5337810"/>
          </a:xfrm>
          <a:prstGeom prst="rect">
            <a:avLst/>
          </a:prstGeom>
        </p:spPr>
      </p:pic>
      <p:pic>
        <p:nvPicPr>
          <p:cNvPr id="11" name="Picture 10" descr="CN-Towe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5" r="46805"/>
          <a:stretch/>
        </p:blipFill>
        <p:spPr>
          <a:xfrm>
            <a:off x="762000" y="1520190"/>
            <a:ext cx="914400" cy="5337810"/>
          </a:xfrm>
          <a:prstGeom prst="rect">
            <a:avLst/>
          </a:prstGeom>
        </p:spPr>
      </p:pic>
      <p:pic>
        <p:nvPicPr>
          <p:cNvPr id="12" name="Picture 11" descr="CN-Towe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5" r="46805"/>
          <a:stretch/>
        </p:blipFill>
        <p:spPr>
          <a:xfrm>
            <a:off x="5410200" y="1524000"/>
            <a:ext cx="783864" cy="457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6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4525962"/>
          </a:xfrm>
        </p:spPr>
        <p:txBody>
          <a:bodyPr/>
          <a:lstStyle/>
          <a:p>
            <a:pPr lvl="0">
              <a:spcBef>
                <a:spcPts val="0"/>
              </a:spcBef>
              <a:buNone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2400" dirty="0">
                <a:solidFill>
                  <a:srgbClr val="0055A4"/>
                </a:solidFill>
              </a:rPr>
              <a:t>      </a:t>
            </a:r>
            <a:r>
              <a:rPr lang="en-US" sz="1200" b="1" dirty="0"/>
              <a:t> </a:t>
            </a:r>
          </a:p>
          <a:p>
            <a:pPr lvl="1">
              <a:spcBef>
                <a:spcPts val="0"/>
              </a:spcBef>
              <a:buNone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/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</p:txBody>
      </p:sp>
      <p:pic>
        <p:nvPicPr>
          <p:cNvPr id="2" name="Picture 1" descr="Cor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7969836" cy="413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6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soccer pit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228600"/>
            <a:ext cx="9448800" cy="7086600"/>
          </a:xfrm>
          <a:prstGeom prst="rect">
            <a:avLst/>
          </a:prstGeom>
        </p:spPr>
      </p:pic>
      <p:sp>
        <p:nvSpPr>
          <p:cNvPr id="42" name="Freeform 41"/>
          <p:cNvSpPr/>
          <p:nvPr/>
        </p:nvSpPr>
        <p:spPr>
          <a:xfrm>
            <a:off x="118533" y="3429000"/>
            <a:ext cx="9101667" cy="1921933"/>
          </a:xfrm>
          <a:custGeom>
            <a:avLst/>
            <a:gdLst>
              <a:gd name="connsiteX0" fmla="*/ 2142067 w 9101667"/>
              <a:gd name="connsiteY0" fmla="*/ 8467 h 1921933"/>
              <a:gd name="connsiteX1" fmla="*/ 6891867 w 9101667"/>
              <a:gd name="connsiteY1" fmla="*/ 0 h 1921933"/>
              <a:gd name="connsiteX2" fmla="*/ 9101667 w 9101667"/>
              <a:gd name="connsiteY2" fmla="*/ 1921933 h 1921933"/>
              <a:gd name="connsiteX3" fmla="*/ 0 w 9101667"/>
              <a:gd name="connsiteY3" fmla="*/ 1871133 h 1921933"/>
              <a:gd name="connsiteX4" fmla="*/ 2142067 w 9101667"/>
              <a:gd name="connsiteY4" fmla="*/ 8467 h 192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1667" h="1921933">
                <a:moveTo>
                  <a:pt x="2142067" y="8467"/>
                </a:moveTo>
                <a:lnTo>
                  <a:pt x="6891867" y="0"/>
                </a:lnTo>
                <a:lnTo>
                  <a:pt x="9101667" y="1921933"/>
                </a:lnTo>
                <a:lnTo>
                  <a:pt x="0" y="1871133"/>
                </a:lnTo>
                <a:lnTo>
                  <a:pt x="2142067" y="8467"/>
                </a:lnTo>
                <a:close/>
              </a:path>
            </a:pathLst>
          </a:custGeom>
          <a:solidFill>
            <a:srgbClr val="FFFF00">
              <a:alpha val="55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0" y="3581400"/>
            <a:ext cx="4724400" cy="838200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chemeClr val="bg1"/>
                  </a:solidFill>
                </a:ln>
                <a:solidFill>
                  <a:srgbClr val="00A160"/>
                </a:solidFill>
                <a:effectLst>
                  <a:glow rad="50800">
                    <a:srgbClr val="0055A4">
                      <a:alpha val="43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 Acre = 4046 </a:t>
            </a:r>
            <a:r>
              <a:rPr lang="en-US" cap="none" dirty="0">
                <a:ln>
                  <a:solidFill>
                    <a:schemeClr val="bg1"/>
                  </a:solidFill>
                </a:ln>
                <a:solidFill>
                  <a:srgbClr val="00A160"/>
                </a:solidFill>
                <a:effectLst>
                  <a:glow rad="50800">
                    <a:srgbClr val="0055A4">
                      <a:alpha val="43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m</a:t>
            </a:r>
            <a:r>
              <a:rPr lang="en-US" cap="none" baseline="30000" dirty="0">
                <a:ln>
                  <a:solidFill>
                    <a:schemeClr val="bg1"/>
                  </a:solidFill>
                </a:ln>
                <a:solidFill>
                  <a:srgbClr val="00A160"/>
                </a:solidFill>
                <a:effectLst>
                  <a:glow rad="50800">
                    <a:srgbClr val="0055A4">
                      <a:alpha val="43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92509" y="3184044"/>
            <a:ext cx="8094291" cy="2226156"/>
            <a:chOff x="592509" y="3184044"/>
            <a:chExt cx="8094291" cy="2226156"/>
          </a:xfrm>
        </p:grpSpPr>
        <p:pic>
          <p:nvPicPr>
            <p:cNvPr id="10" name="Picture 9" descr="agri_bushel_of_cor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3184044"/>
              <a:ext cx="1464891" cy="1540356"/>
            </a:xfrm>
            <a:prstGeom prst="rect">
              <a:avLst/>
            </a:prstGeom>
          </p:spPr>
        </p:pic>
        <p:pic>
          <p:nvPicPr>
            <p:cNvPr id="11" name="Picture 10" descr="agri_bushel_of_cor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5109" y="3276600"/>
              <a:ext cx="1464891" cy="1540356"/>
            </a:xfrm>
            <a:prstGeom prst="rect">
              <a:avLst/>
            </a:prstGeom>
          </p:spPr>
        </p:pic>
        <p:pic>
          <p:nvPicPr>
            <p:cNvPr id="13" name="Picture 12" descr="agri_bushel_of_cor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1709" y="3200400"/>
              <a:ext cx="1464891" cy="1540356"/>
            </a:xfrm>
            <a:prstGeom prst="rect">
              <a:avLst/>
            </a:prstGeom>
          </p:spPr>
        </p:pic>
        <p:pic>
          <p:nvPicPr>
            <p:cNvPr id="12" name="Picture 11" descr="agri_bushel_of_cor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5309" y="3260244"/>
              <a:ext cx="1464891" cy="1540356"/>
            </a:xfrm>
            <a:prstGeom prst="rect">
              <a:avLst/>
            </a:prstGeom>
          </p:spPr>
        </p:pic>
        <p:pic>
          <p:nvPicPr>
            <p:cNvPr id="14" name="Picture 13" descr="agri_bushel_of_cor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3505200"/>
              <a:ext cx="1464891" cy="1540356"/>
            </a:xfrm>
            <a:prstGeom prst="rect">
              <a:avLst/>
            </a:prstGeom>
          </p:spPr>
        </p:pic>
        <p:pic>
          <p:nvPicPr>
            <p:cNvPr id="9" name="Picture 8" descr="agri_bushel_of_cor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1909" y="3810000"/>
              <a:ext cx="1464891" cy="1540356"/>
            </a:xfrm>
            <a:prstGeom prst="rect">
              <a:avLst/>
            </a:prstGeom>
          </p:spPr>
        </p:pic>
        <p:pic>
          <p:nvPicPr>
            <p:cNvPr id="16" name="Picture 15" descr="agri_bushel_of_cor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3505200"/>
              <a:ext cx="1464891" cy="1540356"/>
            </a:xfrm>
            <a:prstGeom prst="rect">
              <a:avLst/>
            </a:prstGeom>
          </p:spPr>
        </p:pic>
        <p:pic>
          <p:nvPicPr>
            <p:cNvPr id="17" name="Picture 16" descr="agri_bushel_of_cor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3581400"/>
              <a:ext cx="1464891" cy="1540356"/>
            </a:xfrm>
            <a:prstGeom prst="rect">
              <a:avLst/>
            </a:prstGeom>
          </p:spPr>
        </p:pic>
        <p:pic>
          <p:nvPicPr>
            <p:cNvPr id="18" name="Picture 17" descr="agri_bushel_of_cor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3581400"/>
              <a:ext cx="1464891" cy="1540356"/>
            </a:xfrm>
            <a:prstGeom prst="rect">
              <a:avLst/>
            </a:prstGeom>
          </p:spPr>
        </p:pic>
        <p:pic>
          <p:nvPicPr>
            <p:cNvPr id="8" name="Picture 7" descr="agri_bushel_of_cor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1709" y="3869844"/>
              <a:ext cx="1464891" cy="1540356"/>
            </a:xfrm>
            <a:prstGeom prst="rect">
              <a:avLst/>
            </a:prstGeom>
          </p:spPr>
        </p:pic>
        <p:pic>
          <p:nvPicPr>
            <p:cNvPr id="2" name="Picture 1" descr="agri_bushel_of_cor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509" y="3810000"/>
              <a:ext cx="1464891" cy="1540356"/>
            </a:xfrm>
            <a:prstGeom prst="rect">
              <a:avLst/>
            </a:prstGeom>
          </p:spPr>
        </p:pic>
        <p:pic>
          <p:nvPicPr>
            <p:cNvPr id="6" name="Picture 5" descr="agri_bushel_of_cor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5109" y="3869844"/>
              <a:ext cx="1464891" cy="1540356"/>
            </a:xfrm>
            <a:prstGeom prst="rect">
              <a:avLst/>
            </a:prstGeom>
          </p:spPr>
        </p:pic>
        <p:pic>
          <p:nvPicPr>
            <p:cNvPr id="7" name="Picture 6" descr="agri_bushel_of_cor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7709" y="3869844"/>
              <a:ext cx="1464891" cy="154035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524000" y="2590800"/>
            <a:ext cx="5960691" cy="1905000"/>
            <a:chOff x="1524000" y="1524000"/>
            <a:chExt cx="5960691" cy="1905000"/>
          </a:xfrm>
        </p:grpSpPr>
        <p:pic>
          <p:nvPicPr>
            <p:cNvPr id="19" name="Picture 18" descr="agri_bushel_of_cor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1583844"/>
              <a:ext cx="1464891" cy="1540356"/>
            </a:xfrm>
            <a:prstGeom prst="rect">
              <a:avLst/>
            </a:prstGeom>
          </p:spPr>
        </p:pic>
        <p:pic>
          <p:nvPicPr>
            <p:cNvPr id="21" name="Picture 20" descr="agri_bushel_of_cor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1524000"/>
              <a:ext cx="1464891" cy="1540356"/>
            </a:xfrm>
            <a:prstGeom prst="rect">
              <a:avLst/>
            </a:prstGeom>
          </p:spPr>
        </p:pic>
        <p:pic>
          <p:nvPicPr>
            <p:cNvPr id="25" name="Picture 24" descr="agri_bushel_of_cor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1583844"/>
              <a:ext cx="1464891" cy="1540356"/>
            </a:xfrm>
            <a:prstGeom prst="rect">
              <a:avLst/>
            </a:prstGeom>
          </p:spPr>
        </p:pic>
        <p:pic>
          <p:nvPicPr>
            <p:cNvPr id="22" name="Picture 21" descr="agri_bushel_of_cor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1828800"/>
              <a:ext cx="1464891" cy="1540356"/>
            </a:xfrm>
            <a:prstGeom prst="rect">
              <a:avLst/>
            </a:prstGeom>
          </p:spPr>
        </p:pic>
        <p:pic>
          <p:nvPicPr>
            <p:cNvPr id="23" name="Picture 22" descr="agri_bushel_of_cor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509" y="1888644"/>
              <a:ext cx="1464891" cy="1540356"/>
            </a:xfrm>
            <a:prstGeom prst="rect">
              <a:avLst/>
            </a:prstGeom>
          </p:spPr>
        </p:pic>
        <p:pic>
          <p:nvPicPr>
            <p:cNvPr id="27" name="Picture 26" descr="agri_bushel_of_cor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524000"/>
              <a:ext cx="1464891" cy="1540356"/>
            </a:xfrm>
            <a:prstGeom prst="rect">
              <a:avLst/>
            </a:prstGeom>
          </p:spPr>
        </p:pic>
        <p:pic>
          <p:nvPicPr>
            <p:cNvPr id="20" name="Picture 19" descr="agri_bushel_of_cor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1888644"/>
              <a:ext cx="1464891" cy="1540356"/>
            </a:xfrm>
            <a:prstGeom prst="rect">
              <a:avLst/>
            </a:prstGeom>
          </p:spPr>
        </p:pic>
      </p:grpSp>
      <p:sp>
        <p:nvSpPr>
          <p:cNvPr id="32" name="Title 1"/>
          <p:cNvSpPr txBox="1">
            <a:spLocks/>
          </p:cNvSpPr>
          <p:nvPr/>
        </p:nvSpPr>
        <p:spPr>
          <a:xfrm>
            <a:off x="1981200" y="1981200"/>
            <a:ext cx="5181600" cy="838200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 kern="1200" cap="all">
                <a:solidFill>
                  <a:srgbClr val="0055A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/>
                <a:ea typeface="ＭＳ Ｐゴシック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9pPr>
          </a:lstStyle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50800">
                    <a:srgbClr val="0055A4">
                      <a:alpha val="43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20 bushels = 508 kilos</a:t>
            </a:r>
            <a:endParaRPr lang="en-US" cap="none" baseline="300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50800">
                  <a:srgbClr val="0055A4">
                    <a:alpha val="43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654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4525962"/>
          </a:xfrm>
        </p:spPr>
        <p:txBody>
          <a:bodyPr/>
          <a:lstStyle/>
          <a:p>
            <a:pPr lvl="0">
              <a:spcBef>
                <a:spcPts val="0"/>
              </a:spcBef>
              <a:buNone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2400" dirty="0">
                <a:solidFill>
                  <a:srgbClr val="0055A4"/>
                </a:solidFill>
              </a:rPr>
              <a:t>      </a:t>
            </a:r>
            <a:r>
              <a:rPr lang="en-US" sz="1200" b="1" dirty="0"/>
              <a:t> </a:t>
            </a:r>
          </a:p>
          <a:p>
            <a:pPr lvl="1">
              <a:spcBef>
                <a:spcPts val="0"/>
              </a:spcBef>
              <a:buNone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/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</p:txBody>
      </p:sp>
      <p:pic>
        <p:nvPicPr>
          <p:cNvPr id="6" name="Picture 5" descr="STE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-396240"/>
            <a:ext cx="8305800" cy="664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67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4525962"/>
          </a:xfrm>
        </p:spPr>
        <p:txBody>
          <a:bodyPr/>
          <a:lstStyle/>
          <a:p>
            <a:pPr lvl="0">
              <a:spcBef>
                <a:spcPts val="0"/>
              </a:spcBef>
              <a:buNone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2400" dirty="0">
                <a:solidFill>
                  <a:srgbClr val="0055A4"/>
                </a:solidFill>
              </a:rPr>
              <a:t>      </a:t>
            </a:r>
            <a:r>
              <a:rPr lang="en-US" sz="1200" b="1" dirty="0"/>
              <a:t> </a:t>
            </a:r>
          </a:p>
          <a:p>
            <a:pPr lvl="1">
              <a:spcBef>
                <a:spcPts val="0"/>
              </a:spcBef>
              <a:buNone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/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</p:txBody>
      </p:sp>
      <p:pic>
        <p:nvPicPr>
          <p:cNvPr id="6" name="Picture 5" descr="energ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76859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67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4" descr="duracell_fron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7" b="12437"/>
          <a:stretch>
            <a:fillRect/>
          </a:stretch>
        </p:blipFill>
        <p:spPr>
          <a:xfrm>
            <a:off x="457200" y="685800"/>
            <a:ext cx="8229600" cy="4525963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1032418" y="304800"/>
            <a:ext cx="966134" cy="393954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5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ea typeface="ＭＳ Ｐゴシック" charset="-128"/>
                <a:cs typeface="Abadi MT Condensed Extra Bold"/>
              </a:rPr>
              <a:t>!</a:t>
            </a:r>
          </a:p>
        </p:txBody>
      </p:sp>
      <p:pic>
        <p:nvPicPr>
          <p:cNvPr id="20" name="Picture 19" descr="baby with controll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19200"/>
            <a:ext cx="5818732" cy="3304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Multiply 20"/>
          <p:cNvSpPr/>
          <p:nvPr/>
        </p:nvSpPr>
        <p:spPr>
          <a:xfrm rot="900000">
            <a:off x="6956731" y="192821"/>
            <a:ext cx="1715908" cy="1715908"/>
          </a:xfrm>
          <a:prstGeom prst="mathMultiply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22" name="Picture 21" descr="Button Batteries_Gre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3" y="3429000"/>
            <a:ext cx="3589337" cy="23955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295400" y="5334000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srgbClr val="0055A4"/>
                </a:solidFill>
                <a:latin typeface="Arial Black"/>
                <a:cs typeface="Arial Black"/>
              </a:rPr>
              <a:t>Do not touch leaking or damaged batteries with your bare hand. Use gloves and place it in a zip-lock bag for recycling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01000" y="-762000"/>
            <a:ext cx="966134" cy="393954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5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ea typeface="ＭＳ Ｐゴシック" charset="-128"/>
                <a:cs typeface="Abadi MT Condensed Extra Bold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4282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spot the gadgets 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" b="3687"/>
          <a:stretch>
            <a:fillRect/>
          </a:stretch>
        </p:blipFill>
        <p:spPr>
          <a:xfrm>
            <a:off x="685800" y="609600"/>
            <a:ext cx="6730454" cy="350667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4572000"/>
            <a:ext cx="69342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cap="none" dirty="0">
                <a:solidFill>
                  <a:srgbClr val="00A160"/>
                </a:solidFill>
                <a:ea typeface="+mj-ea"/>
              </a:rPr>
              <a:t>  </a:t>
            </a:r>
            <a:r>
              <a:rPr lang="en-US" sz="2700" cap="none" dirty="0">
                <a:solidFill>
                  <a:srgbClr val="00A160"/>
                </a:solidFill>
                <a:ea typeface="+mj-ea"/>
              </a:rPr>
              <a:t> the average person uses</a:t>
            </a:r>
            <a:br>
              <a:rPr lang="en-US" sz="2700" cap="none" dirty="0">
                <a:solidFill>
                  <a:srgbClr val="00A160"/>
                </a:solidFill>
                <a:ea typeface="+mj-ea"/>
              </a:rPr>
            </a:br>
            <a:r>
              <a:rPr lang="en-US" sz="5300" cap="none" dirty="0">
                <a:ea typeface="+mj-ea"/>
              </a:rPr>
              <a:t>20 BATTERIES</a:t>
            </a:r>
            <a:r>
              <a:rPr lang="en-US" sz="4400" cap="none" dirty="0">
                <a:ea typeface="+mj-ea"/>
              </a:rPr>
              <a:t>             </a:t>
            </a:r>
            <a:r>
              <a:rPr lang="en-US" cap="none" dirty="0">
                <a:solidFill>
                  <a:srgbClr val="00A160"/>
                </a:solidFill>
                <a:ea typeface="+mj-ea"/>
              </a:rPr>
              <a:t>	          </a:t>
            </a:r>
            <a:r>
              <a:rPr lang="en-US" sz="4400" cap="none" dirty="0">
                <a:solidFill>
                  <a:srgbClr val="00A160"/>
                </a:solidFill>
                <a:ea typeface="+mj-ea"/>
              </a:rPr>
              <a:t>each year</a:t>
            </a:r>
          </a:p>
        </p:txBody>
      </p:sp>
      <p:pic>
        <p:nvPicPr>
          <p:cNvPr id="9" name="Picture 8" descr="canada-maple-lea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160">
            <a:off x="6974115" y="3321398"/>
            <a:ext cx="1178916" cy="10596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3229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tton Batteries_Gre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441">
            <a:off x="4061310" y="4759172"/>
            <a:ext cx="1435100" cy="9572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9_Vol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441">
            <a:off x="4627457" y="2551143"/>
            <a:ext cx="1539875" cy="2289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6_Vol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441">
            <a:off x="5996651" y="1809489"/>
            <a:ext cx="3124200" cy="3124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tape-dispens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593">
            <a:off x="35475" y="1994482"/>
            <a:ext cx="4179888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>
            <a:normAutofit/>
          </a:bodyPr>
          <a:lstStyle/>
          <a:p>
            <a:r>
              <a:rPr lang="en-US" sz="3200" dirty="0"/>
              <a:t>Taping the terminal ends</a:t>
            </a:r>
          </a:p>
        </p:txBody>
      </p:sp>
    </p:spTree>
    <p:extLst>
      <p:ext uri="{BB962C8B-B14F-4D97-AF65-F5344CB8AC3E}">
        <p14:creationId xmlns:p14="http://schemas.microsoft.com/office/powerpoint/2010/main" val="1167375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SC_01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1"/>
          <a:stretch/>
        </p:blipFill>
        <p:spPr>
          <a:xfrm>
            <a:off x="1295400" y="804333"/>
            <a:ext cx="6424772" cy="3843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4572000" y="304800"/>
            <a:ext cx="3657600" cy="762000"/>
          </a:xfrm>
          <a:prstGeom prst="rect">
            <a:avLst/>
          </a:prstGeom>
          <a:solidFill>
            <a:srgbClr val="00A1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419600" y="228600"/>
            <a:ext cx="40386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 kern="1200" cap="all">
                <a:solidFill>
                  <a:srgbClr val="0055A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/>
                <a:ea typeface="ＭＳ Ｐゴシック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i="0" dirty="0">
                <a:solidFill>
                  <a:schemeClr val="bg1"/>
                </a:solidFill>
                <a:latin typeface="+mj-lt"/>
                <a:ea typeface="+mj-ea"/>
                <a:cs typeface="Chalkboard SE Bold"/>
              </a:rPr>
              <a:t>Button cell batteries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62000" y="4800600"/>
            <a:ext cx="7391400" cy="990600"/>
          </a:xfrm>
        </p:spPr>
        <p:txBody>
          <a:bodyPr/>
          <a:lstStyle/>
          <a:p>
            <a:pPr marL="0" indent="0" algn="ctr" eaLnBrk="1" hangingPunct="1">
              <a:spcBef>
                <a:spcPct val="50000"/>
              </a:spcBef>
              <a:buFont typeface="Arial" charset="0"/>
              <a:buNone/>
            </a:pPr>
            <a:r>
              <a:rPr lang="en-US" sz="2400" dirty="0">
                <a:solidFill>
                  <a:srgbClr val="0055A4"/>
                </a:solidFill>
                <a:latin typeface="Arial Black"/>
                <a:ea typeface="ＭＳ Ｐゴシック" charset="0"/>
                <a:cs typeface="Arial Black"/>
              </a:rPr>
              <a:t>Tape both positive and negative terminals on any button cell batteries</a:t>
            </a:r>
          </a:p>
          <a:p>
            <a:pPr marL="0" indent="0" algn="ctr" eaLnBrk="1" hangingPunct="1">
              <a:spcBef>
                <a:spcPct val="50000"/>
              </a:spcBef>
              <a:buFont typeface="Arial" charset="0"/>
              <a:buNone/>
            </a:pPr>
            <a:endParaRPr lang="en-US" sz="2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579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4419600"/>
            <a:ext cx="7772400" cy="762000"/>
          </a:xfrm>
        </p:spPr>
        <p:txBody>
          <a:bodyPr/>
          <a:lstStyle/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sz="2200" dirty="0">
                <a:solidFill>
                  <a:srgbClr val="0055A4"/>
                </a:solidFill>
                <a:latin typeface="Arial Black"/>
                <a:ea typeface="ＭＳ Ｐゴシック" charset="0"/>
                <a:cs typeface="Arial Black"/>
              </a:rPr>
              <a:t>9 volt batteries come in a variety of chemistries.                 Each should have its positive an negative terminals taped</a:t>
            </a:r>
            <a:endParaRPr lang="en-US" sz="2200" dirty="0">
              <a:solidFill>
                <a:srgbClr val="0055A4"/>
              </a:solidFill>
              <a:latin typeface="Arial Black"/>
              <a:cs typeface="Arial Black"/>
            </a:endParaRPr>
          </a:p>
          <a:p>
            <a:pPr marL="0" indent="0" algn="ctr" eaLnBrk="1" hangingPunct="1">
              <a:spcBef>
                <a:spcPct val="50000"/>
              </a:spcBef>
              <a:buFont typeface="Arial" charset="0"/>
              <a:buNone/>
            </a:pPr>
            <a:r>
              <a:rPr lang="en-US" sz="2000" dirty="0">
                <a:latin typeface="Arial" charset="0"/>
                <a:ea typeface="ＭＳ Ｐゴシック" charset="0"/>
              </a:rPr>
              <a:t>  </a:t>
            </a:r>
            <a:endParaRPr lang="en-US" sz="1100" dirty="0">
              <a:latin typeface="Arial" charset="0"/>
              <a:ea typeface="ＭＳ Ｐゴシック" charset="0"/>
            </a:endParaRPr>
          </a:p>
        </p:txBody>
      </p:sp>
      <p:pic>
        <p:nvPicPr>
          <p:cNvPr id="10" name="Picture 9" descr="IMG_641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1" b="7451"/>
          <a:stretch/>
        </p:blipFill>
        <p:spPr>
          <a:xfrm>
            <a:off x="1295400" y="829733"/>
            <a:ext cx="6477000" cy="3437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4572000" y="304800"/>
            <a:ext cx="3657600" cy="762000"/>
          </a:xfrm>
          <a:prstGeom prst="rect">
            <a:avLst/>
          </a:prstGeom>
          <a:solidFill>
            <a:srgbClr val="00A1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0" y="228600"/>
            <a:ext cx="36576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 kern="1200" cap="all">
                <a:solidFill>
                  <a:srgbClr val="0055A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/>
                <a:ea typeface="ＭＳ Ｐゴシック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i="0" dirty="0">
                <a:solidFill>
                  <a:srgbClr val="FFFFFF"/>
                </a:solidFill>
                <a:latin typeface="+mj-lt"/>
                <a:ea typeface="+mj-ea"/>
                <a:cs typeface="Chalkboard SE Bold"/>
              </a:rPr>
              <a:t>All 9 Volt batteries</a:t>
            </a:r>
          </a:p>
        </p:txBody>
      </p:sp>
    </p:spTree>
    <p:extLst>
      <p:ext uri="{BB962C8B-B14F-4D97-AF65-F5344CB8AC3E}">
        <p14:creationId xmlns:p14="http://schemas.microsoft.com/office/powerpoint/2010/main" val="3650465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MG_640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0" b="5488"/>
          <a:stretch/>
        </p:blipFill>
        <p:spPr>
          <a:xfrm>
            <a:off x="1295400" y="838200"/>
            <a:ext cx="6248400" cy="3285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5638800" y="304800"/>
            <a:ext cx="2590800" cy="762000"/>
          </a:xfrm>
          <a:prstGeom prst="rect">
            <a:avLst/>
          </a:prstGeom>
          <a:solidFill>
            <a:srgbClr val="00A1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638800" y="304800"/>
            <a:ext cx="2590800" cy="762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 kern="1200" cap="all">
                <a:solidFill>
                  <a:srgbClr val="0055A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/>
                <a:ea typeface="ＭＳ Ｐゴシック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i="0" dirty="0">
                <a:solidFill>
                  <a:schemeClr val="bg1"/>
                </a:solidFill>
                <a:latin typeface="+mj-lt"/>
                <a:ea typeface="+mj-ea"/>
                <a:cs typeface="Chalkboard SE Bold"/>
              </a:rPr>
              <a:t>6 Volt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762000" y="4114800"/>
            <a:ext cx="7315200" cy="762000"/>
          </a:xfrm>
        </p:spPr>
        <p:txBody>
          <a:bodyPr/>
          <a:lstStyle/>
          <a:p>
            <a:pPr marL="0" indent="0" algn="ctr" eaLnBrk="1" hangingPunct="1">
              <a:lnSpc>
                <a:spcPct val="130000"/>
              </a:lnSpc>
              <a:spcBef>
                <a:spcPct val="50000"/>
              </a:spcBef>
              <a:buNone/>
            </a:pPr>
            <a:r>
              <a:rPr lang="en-US" sz="2400" dirty="0">
                <a:solidFill>
                  <a:srgbClr val="0055A4"/>
                </a:solidFill>
                <a:latin typeface="Arial Black"/>
                <a:ea typeface="ＭＳ Ｐゴシック" charset="0"/>
                <a:cs typeface="Arial Black"/>
              </a:rPr>
              <a:t>6 volt batteries are used in larger flashlights and lanterns </a:t>
            </a:r>
            <a:endParaRPr lang="en-US" sz="2400" dirty="0">
              <a:solidFill>
                <a:srgbClr val="0055A4"/>
              </a:solidFill>
              <a:latin typeface="Arial Black"/>
              <a:cs typeface="Arial Black"/>
            </a:endParaRPr>
          </a:p>
          <a:p>
            <a:pPr marL="0" indent="0" algn="ctr" eaLnBrk="1" hangingPunct="1">
              <a:spcBef>
                <a:spcPct val="50000"/>
              </a:spcBef>
              <a:buFont typeface="Arial" charset="0"/>
              <a:buNone/>
            </a:pPr>
            <a:r>
              <a:rPr lang="en-US" sz="2000" dirty="0">
                <a:solidFill>
                  <a:srgbClr val="0055A4"/>
                </a:solidFill>
                <a:latin typeface="Arial Black"/>
                <a:ea typeface="ＭＳ Ｐゴシック" charset="0"/>
                <a:cs typeface="Arial Black"/>
              </a:rPr>
              <a:t>  </a:t>
            </a:r>
            <a:endParaRPr lang="en-US" sz="1100" dirty="0">
              <a:solidFill>
                <a:srgbClr val="0055A4"/>
              </a:solidFill>
              <a:latin typeface="Arial Black"/>
              <a:ea typeface="ＭＳ Ｐゴシック" charset="0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825714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ithium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9" b="4572"/>
          <a:stretch/>
        </p:blipFill>
        <p:spPr>
          <a:xfrm>
            <a:off x="1295400" y="838200"/>
            <a:ext cx="6248400" cy="3310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Lithium-Close-up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8" b="2141"/>
          <a:stretch/>
        </p:blipFill>
        <p:spPr>
          <a:xfrm>
            <a:off x="1263707" y="762000"/>
            <a:ext cx="6280093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5638800" y="304800"/>
            <a:ext cx="2590800" cy="762000"/>
          </a:xfrm>
          <a:prstGeom prst="rect">
            <a:avLst/>
          </a:prstGeom>
          <a:solidFill>
            <a:srgbClr val="00A1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638800" y="304800"/>
            <a:ext cx="2590800" cy="762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 kern="1200" cap="all">
                <a:solidFill>
                  <a:srgbClr val="0055A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/>
                <a:ea typeface="ＭＳ Ｐゴシック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i="0" dirty="0">
                <a:solidFill>
                  <a:srgbClr val="FFFFFF"/>
                </a:solidFill>
                <a:latin typeface="+mj-lt"/>
                <a:ea typeface="+mj-ea"/>
                <a:cs typeface="Chalkboard SE Bold"/>
              </a:rPr>
              <a:t>lithium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4267200"/>
            <a:ext cx="7772400" cy="914400"/>
          </a:xfrm>
        </p:spPr>
        <p:txBody>
          <a:bodyPr/>
          <a:lstStyle/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sz="2400" dirty="0">
                <a:solidFill>
                  <a:srgbClr val="0055A4"/>
                </a:solidFill>
                <a:latin typeface="Arial Black"/>
                <a:ea typeface="ＭＳ Ｐゴシック" charset="0"/>
                <a:cs typeface="Arial Black"/>
              </a:rPr>
              <a:t>Primary Lithium batteries come in all sizes, including AAA, AA, C, D &amp; 9 volt</a:t>
            </a:r>
          </a:p>
        </p:txBody>
      </p:sp>
    </p:spTree>
    <p:extLst>
      <p:ext uri="{BB962C8B-B14F-4D97-AF65-F5344CB8AC3E}">
        <p14:creationId xmlns:p14="http://schemas.microsoft.com/office/powerpoint/2010/main" val="319644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ttery-Storage-Best-Solution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410200" cy="5157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2910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2765"/>
            <a:ext cx="8077200" cy="2057400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350" cap="none" dirty="0">
                <a:ea typeface="+mj-ea"/>
              </a:rPr>
              <a:t> ONTARIO SCHOOLS BATTERY RECYCLING</a:t>
            </a:r>
            <a:br>
              <a:rPr lang="en-US" sz="2000" cap="none" dirty="0">
                <a:ea typeface="+mj-ea"/>
              </a:rPr>
            </a:br>
            <a:r>
              <a:rPr lang="en-US" sz="8000" cap="none" dirty="0">
                <a:solidFill>
                  <a:srgbClr val="00A160"/>
                </a:solidFill>
                <a:ea typeface="+mj-ea"/>
              </a:rPr>
              <a:t>CHALLENGE</a:t>
            </a:r>
            <a:r>
              <a:rPr lang="en-US" sz="3200" cap="none" dirty="0">
                <a:ea typeface="+mj-ea"/>
              </a:rPr>
              <a:t>	</a:t>
            </a:r>
            <a:endParaRPr lang="en-US" sz="3200" cap="none" dirty="0">
              <a:solidFill>
                <a:srgbClr val="00A160"/>
              </a:solidFill>
              <a:ea typeface="+mj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8600" y="3429000"/>
            <a:ext cx="1846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i="1" dirty="0">
              <a:latin typeface="Arial Black"/>
              <a:cs typeface="Arial Blac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00048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err="1">
                <a:solidFill>
                  <a:srgbClr val="0055A4"/>
                </a:solidFill>
                <a:latin typeface="Arial Black"/>
                <a:cs typeface="Arial Black"/>
              </a:rPr>
              <a:t>www.rawmaterials.com</a:t>
            </a:r>
            <a:r>
              <a:rPr lang="en-US" u="sng" dirty="0">
                <a:solidFill>
                  <a:srgbClr val="00A160"/>
                </a:solidFill>
                <a:latin typeface="Arial Black"/>
                <a:cs typeface="Arial Black"/>
              </a:rPr>
              <a:t>/</a:t>
            </a:r>
            <a:r>
              <a:rPr lang="en-US" u="sng" dirty="0" err="1">
                <a:solidFill>
                  <a:srgbClr val="00A160"/>
                </a:solidFill>
                <a:latin typeface="Arial Black"/>
                <a:cs typeface="Arial Black"/>
              </a:rPr>
              <a:t>ontario</a:t>
            </a:r>
            <a:r>
              <a:rPr lang="en-US" u="sng" dirty="0">
                <a:solidFill>
                  <a:srgbClr val="00A160"/>
                </a:solidFill>
                <a:latin typeface="Arial Black"/>
                <a:cs typeface="Arial Black"/>
              </a:rPr>
              <a:t>-school-recycling-challenge/</a:t>
            </a:r>
          </a:p>
        </p:txBody>
      </p:sp>
      <p:pic>
        <p:nvPicPr>
          <p:cNvPr id="7" name="Picture 6" descr="secondary-scorecard-lin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4278">
            <a:off x="1254518" y="2509787"/>
            <a:ext cx="2467392" cy="3842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458" y="2590799"/>
            <a:ext cx="2492883" cy="3429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341" y="3419474"/>
            <a:ext cx="19050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47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slacharity\AppData\Local\Microsoft\Windows\INetCache\Content.Outlook\YJCMNNRZ\SK_Blu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1447800"/>
            <a:ext cx="3200182" cy="320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ids Looking at Us(2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64" y="1447691"/>
            <a:ext cx="4800272" cy="319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52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33800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spc="600" dirty="0">
                <a:solidFill>
                  <a:srgbClr val="0055A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/>
                <a:ea typeface="+mn-ea"/>
                <a:cs typeface="Arial"/>
              </a:rPr>
              <a:t>www.rawmaterials.com</a:t>
            </a:r>
          </a:p>
        </p:txBody>
      </p:sp>
      <p:pic>
        <p:nvPicPr>
          <p:cNvPr id="2" name="Picture 1" descr="A logo with blue text&#10;&#10;Description automatically generated">
            <a:extLst>
              <a:ext uri="{FF2B5EF4-FFF2-40B4-BE49-F238E27FC236}">
                <a16:creationId xmlns:a16="http://schemas.microsoft.com/office/drawing/2014/main" id="{60236C20-6B1E-7F90-44F5-7A4CA6D0B3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80" y="851793"/>
            <a:ext cx="4962640" cy="25986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90800"/>
            <a:ext cx="7620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r>
              <a:rPr lang="en-US" sz="2700" cap="none" dirty="0">
                <a:solidFill>
                  <a:srgbClr val="00A160"/>
                </a:solidFill>
                <a:ea typeface="+mj-ea"/>
              </a:rPr>
              <a:t>                        </a:t>
            </a:r>
            <a:br>
              <a:rPr lang="en-US" sz="2700" cap="none" dirty="0">
                <a:solidFill>
                  <a:srgbClr val="00A160"/>
                </a:solidFill>
                <a:ea typeface="+mj-ea"/>
              </a:rPr>
            </a:br>
            <a:r>
              <a:rPr lang="en-US" sz="2700" cap="none" dirty="0">
                <a:solidFill>
                  <a:srgbClr val="00A160"/>
                </a:solidFill>
                <a:ea typeface="+mj-ea"/>
              </a:rPr>
              <a:t>        In 2015: Canadians bought</a:t>
            </a:r>
            <a:br>
              <a:rPr lang="en-US" sz="2700" cap="none" dirty="0">
                <a:solidFill>
                  <a:srgbClr val="00A160"/>
                </a:solidFill>
                <a:ea typeface="+mj-ea"/>
              </a:rPr>
            </a:br>
            <a:br>
              <a:rPr lang="en-US" sz="2700" cap="none" dirty="0">
                <a:solidFill>
                  <a:srgbClr val="00A160"/>
                </a:solidFill>
                <a:ea typeface="+mj-ea"/>
              </a:rPr>
            </a:br>
            <a:r>
              <a:rPr lang="en-US" sz="2700" cap="none" dirty="0">
                <a:solidFill>
                  <a:srgbClr val="00A160"/>
                </a:solidFill>
                <a:ea typeface="+mj-ea"/>
              </a:rPr>
              <a:t>    </a:t>
            </a:r>
            <a:r>
              <a:rPr lang="en-US" sz="8900" cap="none" dirty="0">
                <a:ea typeface="+mj-ea"/>
              </a:rPr>
              <a:t>700,000,000       	        </a:t>
            </a:r>
            <a:r>
              <a:rPr lang="en-US" sz="6700" cap="none" dirty="0">
                <a:solidFill>
                  <a:srgbClr val="00A160"/>
                </a:solidFill>
                <a:ea typeface="+mj-ea"/>
              </a:rPr>
              <a:t>batteries</a:t>
            </a:r>
          </a:p>
        </p:txBody>
      </p:sp>
    </p:spTree>
    <p:extLst>
      <p:ext uri="{BB962C8B-B14F-4D97-AF65-F5344CB8AC3E}">
        <p14:creationId xmlns:p14="http://schemas.microsoft.com/office/powerpoint/2010/main" val="1883994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620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cap="none" dirty="0">
                <a:ea typeface="+mj-ea"/>
              </a:rPr>
              <a:t>end to end…</a:t>
            </a:r>
            <a:endParaRPr lang="en-US" sz="5400" cap="none" dirty="0">
              <a:solidFill>
                <a:srgbClr val="00A160"/>
              </a:solidFill>
              <a:ea typeface="+mj-ea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3810000" cy="914400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>
                <a:latin typeface="Arial Black"/>
                <a:cs typeface="Arial Black"/>
              </a:rPr>
              <a:t>Distance around the Earth: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77AE"/>
                </a:solidFill>
                <a:latin typeface="Arial Black"/>
                <a:cs typeface="Arial Black"/>
              </a:rPr>
              <a:t>40,000 km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9" name="Picture 18" descr="Earth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981200"/>
            <a:ext cx="32766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Freeform 19"/>
          <p:cNvSpPr/>
          <p:nvPr/>
        </p:nvSpPr>
        <p:spPr>
          <a:xfrm>
            <a:off x="7467600" y="3048000"/>
            <a:ext cx="924918" cy="76200"/>
          </a:xfrm>
          <a:custGeom>
            <a:avLst/>
            <a:gdLst>
              <a:gd name="connsiteX0" fmla="*/ 0 w 1133471"/>
              <a:gd name="connsiteY0" fmla="*/ 79528 h 138144"/>
              <a:gd name="connsiteX1" fmla="*/ 1064846 w 1133471"/>
              <a:gd name="connsiteY1" fmla="*/ 1375 h 138144"/>
              <a:gd name="connsiteX2" fmla="*/ 996461 w 1133471"/>
              <a:gd name="connsiteY2" fmla="*/ 138144 h 13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3471" h="138144">
                <a:moveTo>
                  <a:pt x="0" y="79528"/>
                </a:moveTo>
                <a:cubicBezTo>
                  <a:pt x="449384" y="35567"/>
                  <a:pt x="898769" y="-8394"/>
                  <a:pt x="1064846" y="1375"/>
                </a:cubicBezTo>
                <a:cubicBezTo>
                  <a:pt x="1230923" y="11144"/>
                  <a:pt x="1050192" y="97439"/>
                  <a:pt x="996461" y="138144"/>
                </a:cubicBezTo>
              </a:path>
            </a:pathLst>
          </a:custGeom>
          <a:ln w="63500" cap="rnd" cmpd="sng">
            <a:solidFill>
              <a:srgbClr val="33CC33"/>
            </a:solidFill>
          </a:ln>
          <a:effectLst>
            <a:outerShdw blurRad="76200" dist="50800" dir="5400000" rotWithShape="0">
              <a:srgbClr val="4E3B30">
                <a:alpha val="57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A160"/>
                </a:solidFill>
              </a:ln>
              <a:solidFill>
                <a:srgbClr val="00A160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 rot="20742504" flipH="1">
            <a:off x="4948403" y="3407898"/>
            <a:ext cx="1075994" cy="97648"/>
          </a:xfrm>
          <a:custGeom>
            <a:avLst/>
            <a:gdLst>
              <a:gd name="connsiteX0" fmla="*/ 0 w 1133471"/>
              <a:gd name="connsiteY0" fmla="*/ 79528 h 138144"/>
              <a:gd name="connsiteX1" fmla="*/ 1064846 w 1133471"/>
              <a:gd name="connsiteY1" fmla="*/ 1375 h 138144"/>
              <a:gd name="connsiteX2" fmla="*/ 996461 w 1133471"/>
              <a:gd name="connsiteY2" fmla="*/ 138144 h 13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3471" h="138144">
                <a:moveTo>
                  <a:pt x="0" y="79528"/>
                </a:moveTo>
                <a:cubicBezTo>
                  <a:pt x="449384" y="35567"/>
                  <a:pt x="898769" y="-8394"/>
                  <a:pt x="1064846" y="1375"/>
                </a:cubicBezTo>
                <a:cubicBezTo>
                  <a:pt x="1230923" y="11144"/>
                  <a:pt x="1050192" y="97439"/>
                  <a:pt x="996461" y="138144"/>
                </a:cubicBezTo>
              </a:path>
            </a:pathLst>
          </a:custGeom>
          <a:ln w="63500" cap="rnd" cmpd="sng">
            <a:solidFill>
              <a:srgbClr val="33CC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A160"/>
                </a:solidFill>
              </a:ln>
              <a:solidFill>
                <a:srgbClr val="00A160"/>
              </a:solidFill>
            </a:endParaRPr>
          </a:p>
        </p:txBody>
      </p:sp>
      <p:sp>
        <p:nvSpPr>
          <p:cNvPr id="22" name="Down Arrow Callout 21"/>
          <p:cNvSpPr/>
          <p:nvPr/>
        </p:nvSpPr>
        <p:spPr>
          <a:xfrm>
            <a:off x="7010400" y="2667000"/>
            <a:ext cx="762000" cy="457200"/>
          </a:xfrm>
          <a:prstGeom prst="downArrow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34200" y="2590800"/>
            <a:ext cx="932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24" name="Down Arrow Callout 23"/>
          <p:cNvSpPr/>
          <p:nvPr/>
        </p:nvSpPr>
        <p:spPr>
          <a:xfrm>
            <a:off x="5638800" y="2895600"/>
            <a:ext cx="762000" cy="457200"/>
          </a:xfrm>
          <a:prstGeom prst="downArrow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62600" y="2819400"/>
            <a:ext cx="932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End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1143000" y="3352800"/>
            <a:ext cx="403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A4"/>
              </a:buClr>
              <a:buSzPct val="125000"/>
              <a:buFont typeface="Arial" pitchFamily="34" charset="0"/>
              <a:buChar char="•"/>
              <a:defRPr sz="3200" kern="1200">
                <a:solidFill>
                  <a:srgbClr val="00A160"/>
                </a:solidFill>
                <a:latin typeface="Arial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A4"/>
              </a:buClr>
              <a:buSzPct val="125000"/>
              <a:buFont typeface="Arial" pitchFamily="34" charset="0"/>
              <a:buChar char="•"/>
              <a:defRPr sz="2800" kern="1200">
                <a:solidFill>
                  <a:srgbClr val="00A160"/>
                </a:solidFill>
                <a:latin typeface="Arial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A4"/>
              </a:buClr>
              <a:buSzPct val="125000"/>
              <a:buFont typeface="Arial" pitchFamily="34" charset="0"/>
              <a:buChar char="•"/>
              <a:defRPr sz="2400" kern="1200">
                <a:solidFill>
                  <a:srgbClr val="00A160"/>
                </a:solidFill>
                <a:latin typeface="Arial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A4"/>
              </a:buClr>
              <a:buSzPct val="125000"/>
              <a:buFont typeface="Arial" pitchFamily="34" charset="0"/>
              <a:buChar char="•"/>
              <a:defRPr sz="2000" kern="1200">
                <a:solidFill>
                  <a:srgbClr val="00A160"/>
                </a:solidFill>
                <a:latin typeface="Arial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A4"/>
              </a:buClr>
              <a:buSzPct val="125000"/>
              <a:buFont typeface="Arial" pitchFamily="34" charset="0"/>
              <a:buChar char="•"/>
              <a:defRPr kern="1200">
                <a:solidFill>
                  <a:srgbClr val="00A160"/>
                </a:solidFill>
                <a:latin typeface="Arial"/>
                <a:ea typeface="ＭＳ Ｐゴシック" charset="-128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spc="-150" dirty="0">
                <a:latin typeface="Arial Black"/>
                <a:cs typeface="Arial Black"/>
              </a:rPr>
              <a:t>700,000,000 </a:t>
            </a:r>
            <a:r>
              <a:rPr lang="en-US" sz="2400" i="1" dirty="0">
                <a:latin typeface="Arial Black"/>
                <a:cs typeface="Arial Black"/>
              </a:rPr>
              <a:t>batteries </a:t>
            </a:r>
          </a:p>
          <a:p>
            <a:pPr marL="0" indent="0">
              <a:buNone/>
            </a:pPr>
            <a:r>
              <a:rPr lang="en-US" sz="2400" i="1" dirty="0">
                <a:latin typeface="Arial Black"/>
                <a:cs typeface="Arial Black"/>
              </a:rPr>
              <a:t>placed end to end</a:t>
            </a:r>
            <a:r>
              <a:rPr lang="en-US" sz="2400" i="1" spc="-150" dirty="0">
                <a:latin typeface="Arial Black"/>
                <a:cs typeface="Arial Black"/>
              </a:rPr>
              <a:t>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42998" y="4267200"/>
            <a:ext cx="457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3366FF"/>
                </a:solidFill>
                <a:latin typeface="Arial Black"/>
                <a:cs typeface="Arial Black"/>
              </a:rPr>
              <a:t>31,500 km</a:t>
            </a:r>
          </a:p>
        </p:txBody>
      </p:sp>
    </p:spTree>
    <p:extLst>
      <p:ext uri="{BB962C8B-B14F-4D97-AF65-F5344CB8AC3E}">
        <p14:creationId xmlns:p14="http://schemas.microsoft.com/office/powerpoint/2010/main" val="86954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6CDEF"/>
                                      </p:to>
                                    </p:animClr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6CDEF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0" grpId="0" animBg="1"/>
      <p:bldP spid="21" grpId="0" animBg="1"/>
      <p:bldP spid="22" grpId="0" animBg="1"/>
      <p:bldP spid="23" grpId="0"/>
      <p:bldP spid="24" grpId="0" animBg="1"/>
      <p:bldP spid="25" grpId="0"/>
      <p:bldP spid="26" grpId="0"/>
      <p:bldP spid="2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s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9144000" cy="6743700"/>
          </a:xfrm>
          <a:prstGeom prst="rect">
            <a:avLst/>
          </a:prstGeom>
        </p:spPr>
      </p:pic>
      <p:sp>
        <p:nvSpPr>
          <p:cNvPr id="6" name="Line Callout 2 5"/>
          <p:cNvSpPr/>
          <p:nvPr/>
        </p:nvSpPr>
        <p:spPr>
          <a:xfrm>
            <a:off x="3429000" y="1752600"/>
            <a:ext cx="5518449" cy="1323439"/>
          </a:xfrm>
          <a:prstGeom prst="borderCallout2">
            <a:avLst>
              <a:gd name="adj1" fmla="val 27907"/>
              <a:gd name="adj2" fmla="val -95"/>
              <a:gd name="adj3" fmla="val 27707"/>
              <a:gd name="adj4" fmla="val -8689"/>
              <a:gd name="adj5" fmla="val 193108"/>
              <a:gd name="adj6" fmla="val -33376"/>
            </a:avLst>
          </a:prstGeom>
          <a:solidFill>
            <a:schemeClr val="bg1">
              <a:lumMod val="85000"/>
            </a:schemeClr>
          </a:solidFill>
          <a:ln>
            <a:solidFill>
              <a:srgbClr val="4E23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E2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The same weight as</a:t>
            </a:r>
          </a:p>
          <a:p>
            <a:pPr algn="ctr"/>
            <a:r>
              <a:rPr lang="en-CA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E2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144 buses </a:t>
            </a:r>
            <a:r>
              <a:rPr lang="en-CA" sz="4000" b="1" u="sng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E2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Every Month!</a:t>
            </a:r>
          </a:p>
        </p:txBody>
      </p:sp>
    </p:spTree>
    <p:extLst>
      <p:ext uri="{BB962C8B-B14F-4D97-AF65-F5344CB8AC3E}">
        <p14:creationId xmlns:p14="http://schemas.microsoft.com/office/powerpoint/2010/main" val="204428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438400"/>
            <a:ext cx="69342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cap="none" dirty="0">
                <a:solidFill>
                  <a:srgbClr val="00A160"/>
                </a:solidFill>
                <a:ea typeface="+mj-ea"/>
              </a:rPr>
              <a:t>What does </a:t>
            </a:r>
            <a:br>
              <a:rPr lang="en-US" sz="4400" cap="none" dirty="0">
                <a:solidFill>
                  <a:srgbClr val="00A160"/>
                </a:solidFill>
                <a:ea typeface="+mj-ea"/>
              </a:rPr>
            </a:br>
            <a:r>
              <a:rPr lang="en-US" sz="2800" cap="none" dirty="0">
                <a:solidFill>
                  <a:srgbClr val="00A160"/>
                </a:solidFill>
                <a:ea typeface="+mj-ea"/>
              </a:rPr>
              <a:t>      </a:t>
            </a:r>
            <a:r>
              <a:rPr lang="en-US" sz="6700" cap="none" dirty="0">
                <a:ea typeface="+mj-ea"/>
              </a:rPr>
              <a:t>RECYCLING</a:t>
            </a:r>
            <a:br>
              <a:rPr lang="en-US" sz="6700" cap="none" dirty="0">
                <a:ea typeface="+mj-ea"/>
              </a:rPr>
            </a:br>
            <a:r>
              <a:rPr lang="en-US" sz="2800" cap="none" dirty="0">
                <a:ea typeface="+mj-ea"/>
              </a:rPr>
              <a:t>            </a:t>
            </a:r>
            <a:r>
              <a:rPr lang="en-US" sz="4900" cap="none" dirty="0">
                <a:solidFill>
                  <a:srgbClr val="00A160"/>
                </a:solidFill>
                <a:ea typeface="+mj-ea"/>
              </a:rPr>
              <a:t>mean to you?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melte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0" r="7771"/>
          <a:stretch/>
        </p:blipFill>
        <p:spPr>
          <a:xfrm>
            <a:off x="-152399" y="0"/>
            <a:ext cx="9499600" cy="6858000"/>
          </a:xfrm>
          <a:prstGeom prst="rect">
            <a:avLst/>
          </a:prstGeom>
        </p:spPr>
      </p:pic>
      <p:pic>
        <p:nvPicPr>
          <p:cNvPr id="2" name="Picture 1" descr="pyroflam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33400"/>
            <a:ext cx="3789336" cy="1129144"/>
          </a:xfrm>
          <a:prstGeom prst="rect">
            <a:avLst/>
          </a:prstGeom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1571368"/>
            <a:ext cx="4800600" cy="56223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dirty="0">
                <a:ln>
                  <a:solidFill>
                    <a:schemeClr val="tx1"/>
                  </a:solidFill>
                </a:ln>
                <a:solidFill>
                  <a:srgbClr val="FF6600">
                    <a:alpha val="80000"/>
                  </a:srgb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ea typeface="+mj-ea"/>
              </a:rPr>
              <a:t>pyrometallurgical</a:t>
            </a:r>
            <a:br>
              <a:rPr lang="en-US" sz="6700" cap="none" dirty="0">
                <a:ln>
                  <a:solidFill>
                    <a:schemeClr val="tx1"/>
                  </a:solidFill>
                </a:ln>
                <a:solidFill>
                  <a:srgbClr val="FF6600">
                    <a:alpha val="68000"/>
                  </a:srgbClr>
                </a:solidFill>
                <a:ea typeface="+mj-ea"/>
              </a:rPr>
            </a:br>
            <a:endParaRPr lang="en-US" sz="4900" cap="none" dirty="0">
              <a:ln>
                <a:solidFill>
                  <a:schemeClr val="tx1"/>
                </a:solidFill>
              </a:ln>
              <a:solidFill>
                <a:srgbClr val="FF6600">
                  <a:alpha val="68000"/>
                </a:srgbClr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62667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rna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-187960"/>
            <a:ext cx="12479930" cy="704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6128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3505200" cy="655888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1000 </a:t>
            </a:r>
            <a:r>
              <a:rPr lang="en-US" sz="4000" dirty="0">
                <a:solidFill>
                  <a:schemeClr val="tx1"/>
                </a:solidFill>
              </a:rPr>
              <a:t>kg</a:t>
            </a:r>
            <a:r>
              <a:rPr lang="en-US" sz="4000" dirty="0">
                <a:solidFill>
                  <a:srgbClr val="00A160"/>
                </a:solidFill>
              </a:rPr>
              <a:t> 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in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69010" y="4614786"/>
            <a:ext cx="2541590" cy="56681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 kern="1200" cap="all">
                <a:solidFill>
                  <a:srgbClr val="0055A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/>
                <a:ea typeface="ＭＳ Ｐゴシック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55A4"/>
                </a:solidFill>
                <a:latin typeface="Arial Black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sz="1600" dirty="0">
                <a:solidFill>
                  <a:srgbClr val="FF0000"/>
                </a:solidFill>
              </a:rPr>
              <a:t>440 kg out</a:t>
            </a:r>
          </a:p>
        </p:txBody>
      </p:sp>
      <p:sp>
        <p:nvSpPr>
          <p:cNvPr id="3" name="Oval 2"/>
          <p:cNvSpPr/>
          <p:nvPr/>
        </p:nvSpPr>
        <p:spPr>
          <a:xfrm>
            <a:off x="457200" y="457200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 t</a:t>
            </a:r>
          </a:p>
        </p:txBody>
      </p:sp>
      <p:pic>
        <p:nvPicPr>
          <p:cNvPr id="12" name="Picture 11" descr="Darth-V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99027"/>
            <a:ext cx="2590800" cy="3659173"/>
          </a:xfrm>
          <a:prstGeom prst="rect">
            <a:avLst/>
          </a:prstGeom>
          <a:scene3d>
            <a:camera prst="orthographicFront">
              <a:rot lat="0" lon="10499978" rev="0"/>
            </a:camera>
            <a:lightRig rig="threePt" dir="t"/>
          </a:scene3d>
        </p:spPr>
      </p:pic>
      <p:sp>
        <p:nvSpPr>
          <p:cNvPr id="8" name="Oval 7"/>
          <p:cNvSpPr/>
          <p:nvPr/>
        </p:nvSpPr>
        <p:spPr>
          <a:xfrm>
            <a:off x="4648200" y="3962400"/>
            <a:ext cx="304800" cy="3048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41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19132 -2.22222E-6 C 0.27708 -2.22222E-6 0.38316 0.03611 0.38316 0.06574 L 0.38316 0.1331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9" y="66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1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.01088 C 0.00521 0.00532 0.02396 1.11022E-16 0.03038 1.11022E-16 C 0.07153 1.11022E-16 0.11406 0.0875 0.11406 0.17593 C 0.11406 0.13102 0.13524 0.0875 0.15538 0.0875 C 0.17656 0.0875 0.19653 0.13194 0.19653 0.17593 C 0.19653 0.15394 0.20712 0.13102 0.21771 0.13102 C 0.2283 0.13102 0.23906 0.15301 0.23906 0.17593 C 0.23906 0.16435 0.24427 0.15394 0.24965 0.15394 C 0.25486 0.15394 0.26024 0.16505 0.26024 0.17593 C 0.26024 0.16991 0.26302 0.16435 0.26545 0.16435 C 0.26684 0.16435 0.27083 0.16991 0.27083 0.17593 C 0.27083 0.17269 0.27222 0.16991 0.27361 0.16991 C 0.27361 0.16898 0.27639 0.17269 0.27639 0.17593 C 0.27639 0.17407 0.27639 0.17269 0.27778 0.17269 C 0.27778 0.17361 0.27917 0.17407 0.27917 0.17593 C 0.27917 0.175 0.27917 0.17407 0.27917 0.17361 C 0.28056 0.17361 0.28056 0.17407 0.28056 0.175 C 0.28194 0.175 0.28194 0.17407 0.28194 0.17361 C 0.28333 0.17361 0.28333 0.17407 0.28333 0.175 " pathEditMode="relative" rAng="0" ptsTypes="fffffffffffffffffff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770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3" grpId="1" animBg="1"/>
      <p:bldP spid="8" grpId="0" animBg="1"/>
      <p:bldP spid="8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17721</TotalTime>
  <Words>265</Words>
  <Application>Microsoft Office PowerPoint</Application>
  <PresentationFormat>On-screen Show (4:3)</PresentationFormat>
  <Paragraphs>72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Abadi MT Condensed Extra Bold</vt:lpstr>
      <vt:lpstr>Arial</vt:lpstr>
      <vt:lpstr>Arial Black</vt:lpstr>
      <vt:lpstr>Calibri</vt:lpstr>
      <vt:lpstr>Franklin Gothic Book</vt:lpstr>
      <vt:lpstr>Franklin Gothic Medium</vt:lpstr>
      <vt:lpstr>Wingdings 2</vt:lpstr>
      <vt:lpstr>Trek</vt:lpstr>
      <vt:lpstr>PowerPoint Presentation</vt:lpstr>
      <vt:lpstr>   the average person uses 20 BATTERIES                        each year</vt:lpstr>
      <vt:lpstr>                                 In 2015: Canadians bought      700,000,000                batteries</vt:lpstr>
      <vt:lpstr>end to end…</vt:lpstr>
      <vt:lpstr>PowerPoint Presentation</vt:lpstr>
      <vt:lpstr>What does        RECYCLING             mean to you?</vt:lpstr>
      <vt:lpstr>pyrometallurgical </vt:lpstr>
      <vt:lpstr>PowerPoint Presentation</vt:lpstr>
      <vt:lpstr>1000 kg in</vt:lpstr>
      <vt:lpstr>PowerPoint Presentation</vt:lpstr>
      <vt:lpstr>Mechanical</vt:lpstr>
      <vt:lpstr>1000 kg in</vt:lpstr>
      <vt:lpstr>     If all of North America    RECYCLED                                   </vt:lpstr>
      <vt:lpstr>PowerPoint Presentation</vt:lpstr>
      <vt:lpstr>PowerPoint Presentation</vt:lpstr>
      <vt:lpstr>1 Acre = 4046 m2</vt:lpstr>
      <vt:lpstr>PowerPoint Presentation</vt:lpstr>
      <vt:lpstr>PowerPoint Presentation</vt:lpstr>
      <vt:lpstr>PowerPoint Presentation</vt:lpstr>
      <vt:lpstr>Taping the terminal 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ONTARIO SCHOOLS BATTERY RECYCLING CHALLENGE </vt:lpstr>
      <vt:lpstr>PowerPoint Presentation</vt:lpstr>
      <vt:lpstr>PowerPoint Presentation</vt:lpstr>
    </vt:vector>
  </TitlesOfParts>
  <Company>Internation Marine Salvage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abhandari</dc:creator>
  <cp:lastModifiedBy>Jeff Lauritsen</cp:lastModifiedBy>
  <cp:revision>304</cp:revision>
  <dcterms:created xsi:type="dcterms:W3CDTF">2011-09-02T15:29:20Z</dcterms:created>
  <dcterms:modified xsi:type="dcterms:W3CDTF">2023-10-03T17:31:23Z</dcterms:modified>
</cp:coreProperties>
</file>